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107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519836"/>
            <a:ext cx="8911687" cy="1280890"/>
          </a:xfrm>
        </p:spPr>
        <p:txBody>
          <a:bodyPr/>
          <a:lstStyle/>
          <a:p>
            <a:r>
              <a:rPr lang="en-GB" dirty="0" smtClean="0"/>
              <a:t>Doctor Benjamin Spock (1903-1998) 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9878" y="1892808"/>
            <a:ext cx="2744002" cy="49651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41" y="1812758"/>
            <a:ext cx="5084738" cy="5045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5060" y="1266685"/>
            <a:ext cx="2222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Dr Spock 1968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00986" y="1121183"/>
            <a:ext cx="24465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“The Book”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…50 million sold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00992" y="1235008"/>
            <a:ext cx="333617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Childcare prior to 1950’s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….discipline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….fixed feeding schedule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… maintain distance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…encourage independence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04422" y="3579557"/>
            <a:ext cx="3370025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Dr Spock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….encourage love/ affection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…. Each child an individual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….follow instincts</a:t>
            </a:r>
          </a:p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8775032" y="5646821"/>
            <a:ext cx="30780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Becomes ardent Socialist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…anti war activist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….Vegan</a:t>
            </a:r>
          </a:p>
        </p:txBody>
      </p:sp>
    </p:spTree>
    <p:extLst>
      <p:ext uri="{BB962C8B-B14F-4D97-AF65-F5344CB8AC3E}">
        <p14:creationId xmlns:p14="http://schemas.microsoft.com/office/powerpoint/2010/main" val="143469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1767" y="351394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Doctor Spock quotes 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49758" y="1340207"/>
            <a:ext cx="112199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main source of good discipline is growing up in a loving family, being loved and learning to love in return.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0156" y="4718296"/>
            <a:ext cx="137572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Humans can be the most affectionate and altruistic of creatures, yet they're potentially </a:t>
            </a:r>
          </a:p>
          <a:p>
            <a:r>
              <a:rPr lang="en-GB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vicious than any other. They are the only ones who can be persuaded to hate millions of</a:t>
            </a:r>
          </a:p>
          <a:p>
            <a:r>
              <a:rPr lang="en-GB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their own kind whom they have never seen and to kill as many as they can lay their hands on in the</a:t>
            </a:r>
          </a:p>
          <a:p>
            <a:r>
              <a:rPr lang="en-GB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name of their tribe or their God.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9962" y="2716982"/>
            <a:ext cx="1154675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children who are appreciated for what they are, even if they are homely, or </a:t>
            </a:r>
            <a:endParaRPr lang="en-GB" sz="28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clumsy</a:t>
            </a:r>
            <a:r>
              <a:rPr lang="en-GB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or slow</a:t>
            </a:r>
            <a:r>
              <a:rPr lang="en-GB" sz="24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grow up with confidence in themselves and happy. They will </a:t>
            </a:r>
            <a:endParaRPr lang="en-GB" sz="2400" dirty="0" smtClean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</a:t>
            </a:r>
            <a:r>
              <a:rPr lang="en-GB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spirit that will make the </a:t>
            </a:r>
            <a:r>
              <a:rPr lang="en-GB" sz="24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 </a:t>
            </a:r>
            <a:r>
              <a:rPr lang="en-GB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all the capacities that they do have and of </a:t>
            </a:r>
            <a:r>
              <a:rPr lang="en-GB" sz="24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</a:p>
          <a:p>
            <a:r>
              <a:rPr lang="en-GB" sz="24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opportunities that come their way.</a:t>
            </a:r>
          </a:p>
        </p:txBody>
      </p:sp>
    </p:spTree>
    <p:extLst>
      <p:ext uri="{BB962C8B-B14F-4D97-AF65-F5344CB8AC3E}">
        <p14:creationId xmlns:p14="http://schemas.microsoft.com/office/powerpoint/2010/main" val="400215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3174" y="0"/>
            <a:ext cx="8911687" cy="521368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A time of major changes in behaviour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738135" y="1031314"/>
          <a:ext cx="7813966" cy="1868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2">
                  <a:extLst>
                    <a:ext uri="{9D8B030D-6E8A-4147-A177-3AD203B41FA5}">
                      <a16:colId xmlns:a16="http://schemas.microsoft.com/office/drawing/2014/main" val="1511083668"/>
                    </a:ext>
                  </a:extLst>
                </a:gridCol>
                <a:gridCol w="1129312">
                  <a:extLst>
                    <a:ext uri="{9D8B030D-6E8A-4147-A177-3AD203B41FA5}">
                      <a16:colId xmlns:a16="http://schemas.microsoft.com/office/drawing/2014/main" val="762000696"/>
                    </a:ext>
                  </a:extLst>
                </a:gridCol>
                <a:gridCol w="981198">
                  <a:extLst>
                    <a:ext uri="{9D8B030D-6E8A-4147-A177-3AD203B41FA5}">
                      <a16:colId xmlns:a16="http://schemas.microsoft.com/office/drawing/2014/main" val="766387817"/>
                    </a:ext>
                  </a:extLst>
                </a:gridCol>
                <a:gridCol w="1233054">
                  <a:extLst>
                    <a:ext uri="{9D8B030D-6E8A-4147-A177-3AD203B41FA5}">
                      <a16:colId xmlns:a16="http://schemas.microsoft.com/office/drawing/2014/main" val="1120133624"/>
                    </a:ext>
                  </a:extLst>
                </a:gridCol>
              </a:tblGrid>
              <a:tr h="36945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1960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1970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2024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5650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Fatherless</a:t>
                      </a:r>
                      <a:r>
                        <a:rPr lang="en-GB" baseline="0" dirty="0" smtClean="0"/>
                        <a:t> households (all)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11%</a:t>
                      </a:r>
                      <a:endParaRPr lang="en-GB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20%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5884648"/>
                  </a:ext>
                </a:extLst>
              </a:tr>
              <a:tr h="386376">
                <a:tc>
                  <a:txBody>
                    <a:bodyPr/>
                    <a:lstStyle/>
                    <a:p>
                      <a:r>
                        <a:rPr lang="en-GB" dirty="0" smtClean="0"/>
                        <a:t>Fatherless households</a:t>
                      </a:r>
                      <a:r>
                        <a:rPr lang="en-GB" baseline="0" dirty="0" smtClean="0"/>
                        <a:t> (black)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22%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32%</a:t>
                      </a:r>
                      <a:endParaRPr lang="en-GB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55%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1970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Divorce</a:t>
                      </a:r>
                      <a:r>
                        <a:rPr lang="en-GB" baseline="0" dirty="0" smtClean="0"/>
                        <a:t> rate per 1000 women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9%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15%</a:t>
                      </a:r>
                      <a:endParaRPr lang="en-GB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14%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340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Unmarried</a:t>
                      </a:r>
                      <a:r>
                        <a:rPr lang="en-GB" baseline="0" dirty="0" smtClean="0"/>
                        <a:t> mothers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11%</a:t>
                      </a:r>
                      <a:endParaRPr lang="en-GB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40%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5032427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677372" y="60885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Reduction in family stability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95358" y="309489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Fewer Children/ better educated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692443" y="3433740"/>
          <a:ext cx="8033933" cy="12312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7359">
                  <a:extLst>
                    <a:ext uri="{9D8B030D-6E8A-4147-A177-3AD203B41FA5}">
                      <a16:colId xmlns:a16="http://schemas.microsoft.com/office/drawing/2014/main" val="2356155745"/>
                    </a:ext>
                  </a:extLst>
                </a:gridCol>
                <a:gridCol w="1143654">
                  <a:extLst>
                    <a:ext uri="{9D8B030D-6E8A-4147-A177-3AD203B41FA5}">
                      <a16:colId xmlns:a16="http://schemas.microsoft.com/office/drawing/2014/main" val="1319397077"/>
                    </a:ext>
                  </a:extLst>
                </a:gridCol>
                <a:gridCol w="916813">
                  <a:extLst>
                    <a:ext uri="{9D8B030D-6E8A-4147-A177-3AD203B41FA5}">
                      <a16:colId xmlns:a16="http://schemas.microsoft.com/office/drawing/2014/main" val="940069969"/>
                    </a:ext>
                  </a:extLst>
                </a:gridCol>
                <a:gridCol w="1446107">
                  <a:extLst>
                    <a:ext uri="{9D8B030D-6E8A-4147-A177-3AD203B41FA5}">
                      <a16:colId xmlns:a16="http://schemas.microsoft.com/office/drawing/2014/main" val="1622593048"/>
                    </a:ext>
                  </a:extLst>
                </a:gridCol>
              </a:tblGrid>
              <a:tr h="48952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1960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1970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2024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3558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Births per</a:t>
                      </a:r>
                      <a:r>
                        <a:rPr lang="en-GB" baseline="0" dirty="0" smtClean="0"/>
                        <a:t> women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3.7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2.5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1.9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308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College graduates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41%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55%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91%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8138040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652821" y="4804352"/>
            <a:ext cx="79884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More violent…..….,more high…more sexually active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676400" y="5269101"/>
          <a:ext cx="8365715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8545">
                  <a:extLst>
                    <a:ext uri="{9D8B030D-6E8A-4147-A177-3AD203B41FA5}">
                      <a16:colId xmlns:a16="http://schemas.microsoft.com/office/drawing/2014/main" val="424570845"/>
                    </a:ext>
                  </a:extLst>
                </a:gridCol>
                <a:gridCol w="1093247">
                  <a:extLst>
                    <a:ext uri="{9D8B030D-6E8A-4147-A177-3AD203B41FA5}">
                      <a16:colId xmlns:a16="http://schemas.microsoft.com/office/drawing/2014/main" val="4142184723"/>
                    </a:ext>
                  </a:extLst>
                </a:gridCol>
                <a:gridCol w="1102753">
                  <a:extLst>
                    <a:ext uri="{9D8B030D-6E8A-4147-A177-3AD203B41FA5}">
                      <a16:colId xmlns:a16="http://schemas.microsoft.com/office/drawing/2014/main" val="148401137"/>
                    </a:ext>
                  </a:extLst>
                </a:gridCol>
                <a:gridCol w="1711170">
                  <a:extLst>
                    <a:ext uri="{9D8B030D-6E8A-4147-A177-3AD203B41FA5}">
                      <a16:colId xmlns:a16="http://schemas.microsoft.com/office/drawing/2014/main" val="3717000105"/>
                    </a:ext>
                  </a:extLst>
                </a:gridCol>
              </a:tblGrid>
              <a:tr h="28632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1960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1970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2024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6619756"/>
                  </a:ext>
                </a:extLst>
              </a:tr>
              <a:tr h="316915">
                <a:tc>
                  <a:txBody>
                    <a:bodyPr/>
                    <a:lstStyle/>
                    <a:p>
                      <a:r>
                        <a:rPr lang="en-GB" dirty="0" smtClean="0"/>
                        <a:t>Homicide rate/1000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4.6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7.9</a:t>
                      </a:r>
                      <a:endParaRPr lang="en-GB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4.5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1081761"/>
                  </a:ext>
                </a:extLst>
              </a:tr>
              <a:tr h="316915">
                <a:tc>
                  <a:txBody>
                    <a:bodyPr/>
                    <a:lstStyle/>
                    <a:p>
                      <a:r>
                        <a:rPr lang="en-GB" dirty="0" smtClean="0"/>
                        <a:t>Occasional marijuana</a:t>
                      </a:r>
                      <a:r>
                        <a:rPr lang="en-GB" baseline="0" dirty="0" smtClean="0"/>
                        <a:t> use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10%</a:t>
                      </a:r>
                      <a:endParaRPr lang="en-GB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20%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0317010"/>
                  </a:ext>
                </a:extLst>
              </a:tr>
              <a:tr h="316915">
                <a:tc>
                  <a:txBody>
                    <a:bodyPr/>
                    <a:lstStyle/>
                    <a:p>
                      <a:r>
                        <a:rPr lang="en-GB" dirty="0" smtClean="0"/>
                        <a:t>Acceptance</a:t>
                      </a:r>
                      <a:r>
                        <a:rPr lang="en-GB" baseline="0" dirty="0" smtClean="0"/>
                        <a:t> premarital sex (women)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65%</a:t>
                      </a:r>
                      <a:endParaRPr lang="en-GB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66%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82640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03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0370" y="495933"/>
            <a:ext cx="8911687" cy="1280890"/>
          </a:xfrm>
        </p:spPr>
        <p:txBody>
          <a:bodyPr/>
          <a:lstStyle/>
          <a:p>
            <a:r>
              <a:rPr lang="en-GB" dirty="0" smtClean="0"/>
              <a:t>………..and Changing beliefs/ attitudes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194335" y="1417320"/>
          <a:ext cx="10138609" cy="42512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3237">
                  <a:extLst>
                    <a:ext uri="{9D8B030D-6E8A-4147-A177-3AD203B41FA5}">
                      <a16:colId xmlns:a16="http://schemas.microsoft.com/office/drawing/2014/main" val="720073982"/>
                    </a:ext>
                  </a:extLst>
                </a:gridCol>
                <a:gridCol w="2123628">
                  <a:extLst>
                    <a:ext uri="{9D8B030D-6E8A-4147-A177-3AD203B41FA5}">
                      <a16:colId xmlns:a16="http://schemas.microsoft.com/office/drawing/2014/main" val="1762664819"/>
                    </a:ext>
                  </a:extLst>
                </a:gridCol>
                <a:gridCol w="2055124">
                  <a:extLst>
                    <a:ext uri="{9D8B030D-6E8A-4147-A177-3AD203B41FA5}">
                      <a16:colId xmlns:a16="http://schemas.microsoft.com/office/drawing/2014/main" val="1570885060"/>
                    </a:ext>
                  </a:extLst>
                </a:gridCol>
                <a:gridCol w="1986620">
                  <a:extLst>
                    <a:ext uri="{9D8B030D-6E8A-4147-A177-3AD203B41FA5}">
                      <a16:colId xmlns:a16="http://schemas.microsoft.com/office/drawing/2014/main" val="3717623127"/>
                    </a:ext>
                  </a:extLst>
                </a:gridCol>
              </a:tblGrid>
              <a:tr h="55778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1960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1970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2024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6312394"/>
                  </a:ext>
                </a:extLst>
              </a:tr>
              <a:tr h="695711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Tried Marijuana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 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 (40%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teenagers)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19%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(35% teenagers)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8326587"/>
                  </a:ext>
                </a:extLst>
              </a:tr>
              <a:tr h="501314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Interracial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marriage okay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0180875"/>
                  </a:ext>
                </a:extLst>
              </a:tr>
              <a:tr h="501314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Believe in God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3393092"/>
                  </a:ext>
                </a:extLst>
              </a:tr>
              <a:tr h="501314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Christian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7443298"/>
                  </a:ext>
                </a:extLst>
              </a:tr>
              <a:tr h="501314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Ok to live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next to blacks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&gt;50%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1288142"/>
                  </a:ext>
                </a:extLst>
              </a:tr>
              <a:tr h="865282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Trust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government to do what is best for me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385903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84632" y="5903893"/>
            <a:ext cx="1170736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USA 1960’s a “Different place”…more affluent, educated, informal chaotic and violent ….clothes, cars, and music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85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0315" y="3311163"/>
            <a:ext cx="8911687" cy="1280890"/>
          </a:xfrm>
        </p:spPr>
        <p:txBody>
          <a:bodyPr/>
          <a:lstStyle/>
          <a:p>
            <a:r>
              <a:rPr lang="en-GB" dirty="0" smtClean="0"/>
              <a:t>Cars, houses, looks and music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0884" y="2133600"/>
            <a:ext cx="9643728" cy="3777622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713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9501" y="206534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New York Ladies 1961</a:t>
            </a:r>
            <a:endParaRPr lang="en-GB" dirty="0"/>
          </a:p>
        </p:txBody>
      </p:sp>
      <p:pic>
        <p:nvPicPr>
          <p:cNvPr id="1026" name="Picture 2" descr="Clothing Fashion 1961. September 1961 P0215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7" y="868680"/>
            <a:ext cx="11768328" cy="598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07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7598" y="0"/>
            <a:ext cx="8911687" cy="745958"/>
          </a:xfrm>
        </p:spPr>
        <p:txBody>
          <a:bodyPr/>
          <a:lstStyle/>
          <a:p>
            <a:pPr algn="ctr"/>
            <a:r>
              <a:rPr lang="en-GB" dirty="0" smtClean="0"/>
              <a:t>Teenagers 1961</a:t>
            </a:r>
            <a:endParaRPr lang="en-GB" dirty="0"/>
          </a:p>
        </p:txBody>
      </p:sp>
      <p:pic>
        <p:nvPicPr>
          <p:cNvPr id="2050" name="Picture 2" descr="Teenage fashion in the sixt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47" y="619710"/>
            <a:ext cx="12161233" cy="623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12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2399" y="0"/>
            <a:ext cx="8911687" cy="665747"/>
          </a:xfrm>
        </p:spPr>
        <p:txBody>
          <a:bodyPr/>
          <a:lstStyle/>
          <a:p>
            <a:pPr algn="ctr"/>
            <a:r>
              <a:rPr lang="en-GB" dirty="0" smtClean="0"/>
              <a:t>The business look 1960</a:t>
            </a:r>
            <a:endParaRPr lang="en-GB" dirty="0"/>
          </a:p>
        </p:txBody>
      </p:sp>
      <p:pic>
        <p:nvPicPr>
          <p:cNvPr id="3074" name="Picture 2" descr="Menswear Fashion Sh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00" y="721895"/>
            <a:ext cx="12076531" cy="613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53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4580" y="68272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Teen agers 1960</a:t>
            </a:r>
            <a:endParaRPr lang="en-GB" dirty="0"/>
          </a:p>
        </p:txBody>
      </p:sp>
      <p:pic>
        <p:nvPicPr>
          <p:cNvPr id="1026" name="Picture 2" descr="Teens Dancing at Louis Lake Hou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42" y="804672"/>
            <a:ext cx="12026158" cy="605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77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784" y="145908"/>
            <a:ext cx="11634216" cy="1280890"/>
          </a:xfrm>
        </p:spPr>
        <p:txBody>
          <a:bodyPr/>
          <a:lstStyle/>
          <a:p>
            <a:pPr algn="ctr"/>
            <a:r>
              <a:rPr lang="en-GB" dirty="0" smtClean="0"/>
              <a:t>US teenagers 1962…”wholesome” and well dressed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48" y="1098885"/>
            <a:ext cx="11983452" cy="776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7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8455" y="3403169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Welcome to US History Talks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369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4440" y="102742"/>
            <a:ext cx="11064239" cy="1280890"/>
          </a:xfrm>
        </p:spPr>
        <p:txBody>
          <a:bodyPr/>
          <a:lstStyle/>
          <a:p>
            <a:r>
              <a:rPr lang="en-GB" dirty="0" smtClean="0"/>
              <a:t>Waiting to attend concert 1968…different time</a:t>
            </a:r>
            <a:endParaRPr lang="en-GB" dirty="0"/>
          </a:p>
        </p:txBody>
      </p:sp>
      <p:pic>
        <p:nvPicPr>
          <p:cNvPr id="2050" name="Picture 2" descr="Central Park Be-In, 19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43" y="941833"/>
            <a:ext cx="12119594" cy="591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02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2497" y="195946"/>
            <a:ext cx="8911687" cy="1280890"/>
          </a:xfrm>
        </p:spPr>
        <p:txBody>
          <a:bodyPr/>
          <a:lstStyle/>
          <a:p>
            <a:r>
              <a:rPr lang="en-GB" dirty="0" smtClean="0"/>
              <a:t>Teenagers us high school 1969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082" y="1033273"/>
            <a:ext cx="11802729" cy="582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7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043" y="150868"/>
            <a:ext cx="10806780" cy="1280890"/>
          </a:xfrm>
        </p:spPr>
        <p:txBody>
          <a:bodyPr/>
          <a:lstStyle/>
          <a:p>
            <a:r>
              <a:rPr lang="en-GB" dirty="0" smtClean="0"/>
              <a:t>Students University of California Berkley 1968</a:t>
            </a:r>
            <a:endParaRPr lang="en-GB" dirty="0"/>
          </a:p>
        </p:txBody>
      </p:sp>
      <p:pic>
        <p:nvPicPr>
          <p:cNvPr id="2050" name="Picture 2" descr="USA december 1968. Students at University of California Berkeley seen playing music and hanging out on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3979"/>
            <a:ext cx="12192000" cy="610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73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9937" y="120316"/>
            <a:ext cx="10846886" cy="12808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Business meeting 1969…Cleveland Ohio</a:t>
            </a:r>
            <a:br>
              <a:rPr lang="en-GB" dirty="0" smtClean="0"/>
            </a:br>
            <a:r>
              <a:rPr lang="en-GB" dirty="0" smtClean="0"/>
              <a:t>….less formal with minorities and women present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92" y="1090863"/>
            <a:ext cx="12112008" cy="586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08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9220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Happy shoppers 1969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45" y="897924"/>
            <a:ext cx="12176960" cy="596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6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1535" y="3391373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Cars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473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8868" y="110926"/>
            <a:ext cx="8911687" cy="700837"/>
          </a:xfrm>
        </p:spPr>
        <p:txBody>
          <a:bodyPr/>
          <a:lstStyle/>
          <a:p>
            <a:pPr algn="ctr"/>
            <a:r>
              <a:rPr lang="en-GB" dirty="0" smtClean="0"/>
              <a:t>Golden Age US Car Industry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99593"/>
            <a:ext cx="5824728" cy="54584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13028" y="870733"/>
            <a:ext cx="4124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William Reuther (1907-1970)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15282" y="791610"/>
            <a:ext cx="60003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Born to Socialist parents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…worked in Ford USA/ sent to USSR Ford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…fired by Ford for Socialism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…Leads strike…Leads Auto Unions WW2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13555" y="2397035"/>
            <a:ext cx="62784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Elected President of US Auto Union 1956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….making auto worker middle class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….no strike deals/benefits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 expels communists/gangsters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….”pattern bargaining”…by company</a:t>
            </a:r>
          </a:p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795697" y="4319141"/>
            <a:ext cx="6396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Social activists. Pro Civil Rights/ MLK support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90977" y="4703523"/>
            <a:ext cx="60901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 auto workers best paid US/world ($70k)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….non compete big car companies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….big uneconomic cars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….foreign competition unnoticed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82392" y="6211669"/>
            <a:ext cx="6309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Survives 2 assassination attempts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Killed in plane crash 1970…suspicious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06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0135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Automobile Industry 1960’s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" y="1042416"/>
            <a:ext cx="11594592" cy="4955406"/>
          </a:xfrm>
        </p:spPr>
        <p:txBody>
          <a:bodyPr>
            <a:norm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Golden years of the automobile industry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Move from “full size” to medium No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fins, more boxy look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Fuel economy no concern at $08 per litre 1970….£0.05 !...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13 miles per gallon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Focus on appearance, emission controls, increasing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Sales volume increases from 6million per year to 10 million…two car family,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Everyone a winner: Ford, General Motors, Chrysler…imports rising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Competition based on appearance more than performance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High wages, easy finance, profitable companies.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Expanding supply chain….auto dealerships, repair shops, etc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8729" y="6027003"/>
            <a:ext cx="9712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Imports: (Volkswagen Beetle, Toyota Corolla at 10% market and rising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		…but not seen as threat</a:t>
            </a:r>
            <a:r>
              <a:rPr lang="en-GB" dirty="0" smtClean="0"/>
              <a:t>…..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374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2336" y="146055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1963 Ford Galaxy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9" y="1170431"/>
            <a:ext cx="12363651" cy="568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6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4315" y="99693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1963 Chevrolet Stingray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84" y="786385"/>
            <a:ext cx="12129290" cy="607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6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9137" y="265522"/>
            <a:ext cx="8911687" cy="1280890"/>
          </a:xfrm>
        </p:spPr>
        <p:txBody>
          <a:bodyPr/>
          <a:lstStyle/>
          <a:p>
            <a:r>
              <a:rPr lang="en-GB" dirty="0" smtClean="0"/>
              <a:t>Preview : Module 6: A Nation Adrift</a:t>
            </a:r>
            <a:endParaRPr lang="en-GB" dirty="0"/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/>
          </p:nvPr>
        </p:nvGraphicFramePr>
        <p:xfrm>
          <a:off x="664425" y="1671943"/>
          <a:ext cx="11527575" cy="4448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6935">
                  <a:extLst>
                    <a:ext uri="{9D8B030D-6E8A-4147-A177-3AD203B41FA5}">
                      <a16:colId xmlns:a16="http://schemas.microsoft.com/office/drawing/2014/main" val="4093556288"/>
                    </a:ext>
                  </a:extLst>
                </a:gridCol>
                <a:gridCol w="4991664">
                  <a:extLst>
                    <a:ext uri="{9D8B030D-6E8A-4147-A177-3AD203B41FA5}">
                      <a16:colId xmlns:a16="http://schemas.microsoft.com/office/drawing/2014/main" val="1218002973"/>
                    </a:ext>
                  </a:extLst>
                </a:gridCol>
                <a:gridCol w="1964535">
                  <a:extLst>
                    <a:ext uri="{9D8B030D-6E8A-4147-A177-3AD203B41FA5}">
                      <a16:colId xmlns:a16="http://schemas.microsoft.com/office/drawing/2014/main" val="3355094114"/>
                    </a:ext>
                  </a:extLst>
                </a:gridCol>
                <a:gridCol w="3714441">
                  <a:extLst>
                    <a:ext uri="{9D8B030D-6E8A-4147-A177-3AD203B41FA5}">
                      <a16:colId xmlns:a16="http://schemas.microsoft.com/office/drawing/2014/main" val="3864966894"/>
                    </a:ext>
                  </a:extLst>
                </a:gridCol>
              </a:tblGrid>
              <a:tr h="573813">
                <a:tc>
                  <a:txBody>
                    <a:bodyPr/>
                    <a:lstStyle/>
                    <a:p>
                      <a:r>
                        <a:rPr lang="en-GB" dirty="0" smtClean="0"/>
                        <a:t>Talk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Title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Time Period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Date of Talk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1440900"/>
                  </a:ext>
                </a:extLst>
              </a:tr>
              <a:tr h="495088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 Great Society 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1964-1968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May 19th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7754052"/>
                  </a:ext>
                </a:extLst>
              </a:tr>
              <a:tr h="495088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Vietnam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1961-1975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June 2nd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655905"/>
                  </a:ext>
                </a:extLst>
              </a:tr>
              <a:tr h="496946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39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 society and culture 1960’s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1960-1970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June 16th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2191017"/>
                  </a:ext>
                </a:extLst>
              </a:tr>
              <a:tr h="495088"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Return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the Republicans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1968-1976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September 1st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9025345"/>
                  </a:ext>
                </a:extLst>
              </a:tr>
              <a:tr h="495088"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Cold War during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the 1970’s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1969-1980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September 15th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4582856"/>
                  </a:ext>
                </a:extLst>
              </a:tr>
              <a:tr h="593017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42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 “Humility Experiment”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1976-1980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September 29th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3798676"/>
                  </a:ext>
                </a:extLst>
              </a:tr>
              <a:tr h="804865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43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 societ</a:t>
                      </a:r>
                      <a:r>
                        <a:rPr lang="en-GB" sz="2400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 and culture 1980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1970-1980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October</a:t>
                      </a:r>
                      <a:r>
                        <a:rPr lang="en-GB" sz="2400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6th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7120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811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1485" y="12119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1965 Chevrolet Chevelle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64" y="987552"/>
            <a:ext cx="11876636" cy="587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5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0579" y="69214"/>
            <a:ext cx="8911687" cy="653162"/>
          </a:xfrm>
        </p:spPr>
        <p:txBody>
          <a:bodyPr/>
          <a:lstStyle/>
          <a:p>
            <a:pPr algn="ctr"/>
            <a:r>
              <a:rPr lang="en-GB" dirty="0" smtClean="0"/>
              <a:t>1968 Chevrolet Impala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41" y="768097"/>
            <a:ext cx="12023259" cy="60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72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5221" y="221774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1969 Dodge Charger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66" y="832104"/>
            <a:ext cx="11975934" cy="602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04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778" y="143679"/>
            <a:ext cx="8911687" cy="1280890"/>
          </a:xfrm>
        </p:spPr>
        <p:txBody>
          <a:bodyPr/>
          <a:lstStyle/>
          <a:p>
            <a:r>
              <a:rPr lang="en-GB" dirty="0" smtClean="0"/>
              <a:t>Volkswagen Beetle 1970 San Francisco</a:t>
            </a:r>
            <a:endParaRPr lang="en-GB" dirty="0"/>
          </a:p>
        </p:txBody>
      </p:sp>
      <p:pic>
        <p:nvPicPr>
          <p:cNvPr id="5122" name="Picture 2" descr="Volkswagen Beetle parked on a street in San Francisco, Californ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6697"/>
            <a:ext cx="12117859" cy="586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19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6672" y="126965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Shape of things to come</a:t>
            </a:r>
            <a:br>
              <a:rPr lang="en-GB" dirty="0" smtClean="0"/>
            </a:br>
            <a:r>
              <a:rPr lang="en-GB" dirty="0" smtClean="0"/>
              <a:t>….first Toyota Corolla's….introduced 1965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473" y="1225297"/>
            <a:ext cx="5943600" cy="563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9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3325" y="229663"/>
            <a:ext cx="8911687" cy="720596"/>
          </a:xfrm>
        </p:spPr>
        <p:txBody>
          <a:bodyPr/>
          <a:lstStyle/>
          <a:p>
            <a:r>
              <a:rPr lang="en-GB" dirty="0" smtClean="0"/>
              <a:t>Talk 39: 1960’s US Culture &amp; Society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1048" y="1780035"/>
            <a:ext cx="9495161" cy="5077965"/>
          </a:xfrm>
        </p:spPr>
        <p:txBody>
          <a:bodyPr>
            <a:norm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Social change by the numbers</a:t>
            </a: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Clothes, cars, and music</a:t>
            </a: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Intermission</a:t>
            </a: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Counter Culture(s)</a:t>
            </a: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Counter, counter cultures </a:t>
            </a: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458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5575" y="2774603"/>
            <a:ext cx="8911687" cy="1280890"/>
          </a:xfrm>
        </p:spPr>
        <p:txBody>
          <a:bodyPr/>
          <a:lstStyle/>
          <a:p>
            <a:r>
              <a:rPr lang="en-GB" dirty="0" smtClean="0"/>
              <a:t>Social Change by the numbers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478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447647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People 1960-1970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7662" y="1031708"/>
            <a:ext cx="8915400" cy="545432"/>
          </a:xfrm>
        </p:spPr>
        <p:txBody>
          <a:bodyPr>
            <a:norm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Growing population, still homogenous, low immigration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801905" y="1524000"/>
          <a:ext cx="7757352" cy="19442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5784">
                  <a:extLst>
                    <a:ext uri="{9D8B030D-6E8A-4147-A177-3AD203B41FA5}">
                      <a16:colId xmlns:a16="http://schemas.microsoft.com/office/drawing/2014/main" val="3789238427"/>
                    </a:ext>
                  </a:extLst>
                </a:gridCol>
                <a:gridCol w="2585784">
                  <a:extLst>
                    <a:ext uri="{9D8B030D-6E8A-4147-A177-3AD203B41FA5}">
                      <a16:colId xmlns:a16="http://schemas.microsoft.com/office/drawing/2014/main" val="4133675734"/>
                    </a:ext>
                  </a:extLst>
                </a:gridCol>
                <a:gridCol w="2585784">
                  <a:extLst>
                    <a:ext uri="{9D8B030D-6E8A-4147-A177-3AD203B41FA5}">
                      <a16:colId xmlns:a16="http://schemas.microsoft.com/office/drawing/2014/main" val="18252667"/>
                    </a:ext>
                  </a:extLst>
                </a:gridCol>
              </a:tblGrid>
              <a:tr h="572646">
                <a:tc>
                  <a:txBody>
                    <a:bodyPr/>
                    <a:lstStyle/>
                    <a:p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506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Population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179m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203m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7382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White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285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Black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359591"/>
                  </a:ext>
                </a:extLst>
              </a:tr>
            </a:tbl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1646236" y="3432008"/>
            <a:ext cx="9288463" cy="545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Internal Migration to Sunbelt: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766045" y="3864916"/>
          <a:ext cx="826378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5945">
                  <a:extLst>
                    <a:ext uri="{9D8B030D-6E8A-4147-A177-3AD203B41FA5}">
                      <a16:colId xmlns:a16="http://schemas.microsoft.com/office/drawing/2014/main" val="3857021425"/>
                    </a:ext>
                  </a:extLst>
                </a:gridCol>
                <a:gridCol w="2065945">
                  <a:extLst>
                    <a:ext uri="{9D8B030D-6E8A-4147-A177-3AD203B41FA5}">
                      <a16:colId xmlns:a16="http://schemas.microsoft.com/office/drawing/2014/main" val="1157789771"/>
                    </a:ext>
                  </a:extLst>
                </a:gridCol>
                <a:gridCol w="2065945">
                  <a:extLst>
                    <a:ext uri="{9D8B030D-6E8A-4147-A177-3AD203B41FA5}">
                      <a16:colId xmlns:a16="http://schemas.microsoft.com/office/drawing/2014/main" val="620045673"/>
                    </a:ext>
                  </a:extLst>
                </a:gridCol>
                <a:gridCol w="2065945">
                  <a:extLst>
                    <a:ext uri="{9D8B030D-6E8A-4147-A177-3AD203B41FA5}">
                      <a16:colId xmlns:a16="http://schemas.microsoft.com/office/drawing/2014/main" val="3596297078"/>
                    </a:ext>
                  </a:extLst>
                </a:gridCol>
              </a:tblGrid>
              <a:tr h="429178">
                <a:tc>
                  <a:txBody>
                    <a:bodyPr/>
                    <a:lstStyle/>
                    <a:p>
                      <a:pPr marL="342900" indent="-342900" algn="l" defTabSz="457200" rtl="0" eaLnBrk="1" latinLnBrk="0" hangingPunct="1"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Wingdings 3" charset="2"/>
                        <a:buChar char=""/>
                      </a:pPr>
                      <a:endParaRPr lang="en-GB" sz="2400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 defTabSz="457200" rtl="0" eaLnBrk="1" latinLnBrk="0" hangingPunct="1"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Wingdings 3" charset="2"/>
                        <a:buChar char=""/>
                      </a:pPr>
                      <a:r>
                        <a:rPr lang="en-GB" sz="240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1960</a:t>
                      </a:r>
                      <a:endParaRPr lang="en-GB" sz="2400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 defTabSz="457200" rtl="0" eaLnBrk="1" latinLnBrk="0" hangingPunct="1"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Wingdings 3" charset="2"/>
                        <a:buChar char=""/>
                      </a:pPr>
                      <a:r>
                        <a:rPr lang="en-GB" sz="240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1970</a:t>
                      </a:r>
                      <a:endParaRPr lang="en-GB" sz="2400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 defTabSz="457200" rtl="0" eaLnBrk="1" latinLnBrk="0" hangingPunct="1"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Wingdings 3" charset="2"/>
                        <a:buChar char=""/>
                      </a:pPr>
                      <a:r>
                        <a:rPr lang="en-GB" sz="240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endParaRPr lang="en-GB" sz="2400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5239918"/>
                  </a:ext>
                </a:extLst>
              </a:tr>
              <a:tr h="319958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Wingdings 3" charset="2"/>
                        <a:buNone/>
                      </a:pPr>
                      <a:r>
                        <a:rPr lang="en-GB" sz="240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California</a:t>
                      </a:r>
                      <a:endParaRPr lang="en-GB" sz="2400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Wingdings 3" charset="2"/>
                        <a:buNone/>
                      </a:pPr>
                      <a:r>
                        <a:rPr lang="en-GB" sz="240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16m</a:t>
                      </a:r>
                      <a:endParaRPr lang="en-GB" sz="2400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Wingdings 3" charset="2"/>
                        <a:buNone/>
                      </a:pPr>
                      <a:r>
                        <a:rPr lang="en-GB" sz="240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20m</a:t>
                      </a:r>
                      <a:endParaRPr lang="en-GB" sz="2400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Wingdings 3" charset="2"/>
                        <a:buNone/>
                      </a:pPr>
                      <a:r>
                        <a:rPr lang="en-GB" sz="240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+27%</a:t>
                      </a:r>
                      <a:endParaRPr lang="en-GB" sz="2400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9248988"/>
                  </a:ext>
                </a:extLst>
              </a:tr>
              <a:tr h="319958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Wingdings 3" charset="2"/>
                        <a:buNone/>
                      </a:pPr>
                      <a:r>
                        <a:rPr lang="en-GB" sz="240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Florida</a:t>
                      </a:r>
                      <a:endParaRPr lang="en-GB" sz="2400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Wingdings 3" charset="2"/>
                        <a:buNone/>
                      </a:pPr>
                      <a:r>
                        <a:rPr lang="en-GB" sz="240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5m</a:t>
                      </a:r>
                      <a:endParaRPr lang="en-GB" sz="2400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Wingdings 3" charset="2"/>
                        <a:buNone/>
                      </a:pPr>
                      <a:r>
                        <a:rPr lang="en-GB" sz="240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7m</a:t>
                      </a:r>
                      <a:endParaRPr lang="en-GB" sz="2400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Wingdings 3" charset="2"/>
                        <a:buNone/>
                      </a:pPr>
                      <a:r>
                        <a:rPr lang="en-GB" sz="240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+37%</a:t>
                      </a:r>
                      <a:endParaRPr lang="en-GB" sz="2400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9809840"/>
                  </a:ext>
                </a:extLst>
              </a:tr>
              <a:tr h="319958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Wingdings 3" charset="2"/>
                        <a:buNone/>
                      </a:pPr>
                      <a:r>
                        <a:rPr lang="en-GB" sz="240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Texas</a:t>
                      </a:r>
                      <a:endParaRPr lang="en-GB" sz="2400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Wingdings 3" charset="2"/>
                        <a:buNone/>
                      </a:pPr>
                      <a:r>
                        <a:rPr lang="en-GB" sz="240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9m</a:t>
                      </a:r>
                      <a:endParaRPr lang="en-GB" sz="2400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Wingdings 3" charset="2"/>
                        <a:buNone/>
                      </a:pPr>
                      <a:r>
                        <a:rPr lang="en-GB" sz="240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11m</a:t>
                      </a:r>
                      <a:endParaRPr lang="en-GB" sz="2400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Wingdings 3" charset="2"/>
                        <a:buNone/>
                      </a:pPr>
                      <a:r>
                        <a:rPr lang="en-GB" sz="240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+17%</a:t>
                      </a:r>
                      <a:endParaRPr lang="en-GB" sz="2400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6098785"/>
                  </a:ext>
                </a:extLst>
              </a:tr>
              <a:tr h="319958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Wingdings 3" charset="2"/>
                        <a:buNone/>
                      </a:pPr>
                      <a:r>
                        <a:rPr lang="en-GB" sz="240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New York</a:t>
                      </a:r>
                      <a:endParaRPr lang="en-GB" sz="2400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Wingdings 3" charset="2"/>
                        <a:buNone/>
                      </a:pPr>
                      <a:r>
                        <a:rPr lang="en-GB" sz="240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34m</a:t>
                      </a:r>
                      <a:endParaRPr lang="en-GB" sz="2400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Wingdings 3" charset="2"/>
                        <a:buNone/>
                      </a:pPr>
                      <a:r>
                        <a:rPr lang="en-GB" sz="240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36m</a:t>
                      </a:r>
                      <a:endParaRPr lang="en-GB" sz="2400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Wingdings 3" charset="2"/>
                        <a:buNone/>
                      </a:pPr>
                      <a:r>
                        <a:rPr lang="en-GB" sz="240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+9%</a:t>
                      </a:r>
                      <a:endParaRPr lang="en-GB" sz="2400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9472404"/>
                  </a:ext>
                </a:extLst>
              </a:tr>
            </a:tbl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>
          <a:xfrm>
            <a:off x="233083" y="6312568"/>
            <a:ext cx="11958917" cy="545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Low level of immigration (3m) foreign born 5% population (vs 14% 1900, 14% 2020)</a:t>
            </a:r>
          </a:p>
        </p:txBody>
      </p:sp>
    </p:spTree>
    <p:extLst>
      <p:ext uri="{BB962C8B-B14F-4D97-AF65-F5344CB8AC3E}">
        <p14:creationId xmlns:p14="http://schemas.microsoft.com/office/powerpoint/2010/main" val="166825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975" y="157385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Economics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869060"/>
            <a:ext cx="11469624" cy="4886326"/>
          </a:xfrm>
        </p:spPr>
        <p:txBody>
          <a:bodyPr>
            <a:norm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House hold income rose from $49,000 to $60,000 (2020 dollars) + 22%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Growth in manufacturing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jobs/High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levels of unionized jobs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Increase in dual- income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households women working 38% to 43%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Expansion of Medicare (for retired) Medicaid (for low incomes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Low unemployment 6% 1960 5% 1970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Gap narrows between black and white (black income up from 55% to 61% white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Increase in services, reduction in farm work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459101" y="5330570"/>
          <a:ext cx="8127999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17128258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32076075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980094243"/>
                    </a:ext>
                  </a:extLst>
                </a:gridCol>
              </a:tblGrid>
              <a:tr h="342901">
                <a:tc>
                  <a:txBody>
                    <a:bodyPr/>
                    <a:lstStyle/>
                    <a:p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1960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1970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8973221"/>
                  </a:ext>
                </a:extLst>
              </a:tr>
              <a:tr h="308384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Manufacturing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29%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27%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9071520"/>
                  </a:ext>
                </a:extLst>
              </a:tr>
              <a:tr h="308384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Services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39%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43%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8744176"/>
                  </a:ext>
                </a:extLst>
              </a:tr>
              <a:tr h="308384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Agricultural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8%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6%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35149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721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4715" y="213562"/>
            <a:ext cx="9551987" cy="1829841"/>
          </a:xfrm>
        </p:spPr>
        <p:txBody>
          <a:bodyPr>
            <a:normAutofit/>
          </a:bodyPr>
          <a:lstStyle/>
          <a:p>
            <a:r>
              <a:rPr lang="en-GB" dirty="0" smtClean="0"/>
              <a:t>USA still the world economic superpower</a:t>
            </a:r>
            <a:br>
              <a:rPr lang="en-GB" dirty="0" smtClean="0"/>
            </a:br>
            <a:r>
              <a:rPr lang="en-GB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………..….Europeans (except UK) catching up</a:t>
            </a:r>
            <a:br>
              <a:rPr lang="en-GB" sz="2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………….Japan rising from the ashes</a:t>
            </a:r>
            <a:endParaRPr lang="en-GB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914400" y="2276179"/>
          <a:ext cx="9994232" cy="3172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8558">
                  <a:extLst>
                    <a:ext uri="{9D8B030D-6E8A-4147-A177-3AD203B41FA5}">
                      <a16:colId xmlns:a16="http://schemas.microsoft.com/office/drawing/2014/main" val="3406950206"/>
                    </a:ext>
                  </a:extLst>
                </a:gridCol>
                <a:gridCol w="2498558">
                  <a:extLst>
                    <a:ext uri="{9D8B030D-6E8A-4147-A177-3AD203B41FA5}">
                      <a16:colId xmlns:a16="http://schemas.microsoft.com/office/drawing/2014/main" val="3852757831"/>
                    </a:ext>
                  </a:extLst>
                </a:gridCol>
                <a:gridCol w="2498558">
                  <a:extLst>
                    <a:ext uri="{9D8B030D-6E8A-4147-A177-3AD203B41FA5}">
                      <a16:colId xmlns:a16="http://schemas.microsoft.com/office/drawing/2014/main" val="584999790"/>
                    </a:ext>
                  </a:extLst>
                </a:gridCol>
                <a:gridCol w="2498558">
                  <a:extLst>
                    <a:ext uri="{9D8B030D-6E8A-4147-A177-3AD203B41FA5}">
                      <a16:colId xmlns:a16="http://schemas.microsoft.com/office/drawing/2014/main" val="2691667908"/>
                    </a:ext>
                  </a:extLst>
                </a:gridCol>
              </a:tblGrid>
              <a:tr h="42920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1960m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1970m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Growth 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1235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1,075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940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USSR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433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8073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West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Germany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208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6225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Kingdom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7020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France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146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6098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209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375%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007663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568398" y="1743677"/>
            <a:ext cx="3573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GDP of top 6 Nations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9706" y="5848165"/>
            <a:ext cx="117428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 dominance declining…..share of world GDP falls from 40% to 26%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…...share of world trade falls from 15% to 9%, …..oil production from 40% to 24%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60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157" y="134825"/>
            <a:ext cx="8911687" cy="779575"/>
          </a:xfrm>
        </p:spPr>
        <p:txBody>
          <a:bodyPr/>
          <a:lstStyle/>
          <a:p>
            <a:pPr algn="ctr"/>
            <a:r>
              <a:rPr lang="en-GB" dirty="0" smtClean="0"/>
              <a:t>Emergence of the “Baby boomers”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758631"/>
            <a:ext cx="8915400" cy="409074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Significant increase in younger generation</a:t>
            </a: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/>
          </p:nvPr>
        </p:nvGraphicFramePr>
        <p:xfrm>
          <a:off x="2588879" y="1219200"/>
          <a:ext cx="6170111" cy="16026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8593">
                  <a:extLst>
                    <a:ext uri="{9D8B030D-6E8A-4147-A177-3AD203B41FA5}">
                      <a16:colId xmlns:a16="http://schemas.microsoft.com/office/drawing/2014/main" val="396451949"/>
                    </a:ext>
                  </a:extLst>
                </a:gridCol>
                <a:gridCol w="1747317">
                  <a:extLst>
                    <a:ext uri="{9D8B030D-6E8A-4147-A177-3AD203B41FA5}">
                      <a16:colId xmlns:a16="http://schemas.microsoft.com/office/drawing/2014/main" val="629601076"/>
                    </a:ext>
                  </a:extLst>
                </a:gridCol>
                <a:gridCol w="1502737">
                  <a:extLst>
                    <a:ext uri="{9D8B030D-6E8A-4147-A177-3AD203B41FA5}">
                      <a16:colId xmlns:a16="http://schemas.microsoft.com/office/drawing/2014/main" val="3517176772"/>
                    </a:ext>
                  </a:extLst>
                </a:gridCol>
                <a:gridCol w="1771464">
                  <a:extLst>
                    <a:ext uri="{9D8B030D-6E8A-4147-A177-3AD203B41FA5}">
                      <a16:colId xmlns:a16="http://schemas.microsoft.com/office/drawing/2014/main" val="3054803951"/>
                    </a:ext>
                  </a:extLst>
                </a:gridCol>
              </a:tblGrid>
              <a:tr h="50532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US</a:t>
                      </a:r>
                      <a:r>
                        <a:rPr lang="en-GB" baseline="0" dirty="0" smtClean="0"/>
                        <a:t> population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Aged 18-30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% Total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427321"/>
                  </a:ext>
                </a:extLst>
              </a:tr>
              <a:tr h="279444">
                <a:tc>
                  <a:txBody>
                    <a:bodyPr/>
                    <a:lstStyle/>
                    <a:p>
                      <a:r>
                        <a:rPr lang="en-GB" dirty="0" smtClean="0"/>
                        <a:t>1940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132 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20m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15%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0756489"/>
                  </a:ext>
                </a:extLst>
              </a:tr>
              <a:tr h="279444">
                <a:tc>
                  <a:txBody>
                    <a:bodyPr/>
                    <a:lstStyle/>
                    <a:p>
                      <a:r>
                        <a:rPr lang="en-GB" dirty="0" smtClean="0"/>
                        <a:t>1970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205m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43m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21%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984760"/>
                  </a:ext>
                </a:extLst>
              </a:tr>
              <a:tr h="279444">
                <a:tc>
                  <a:txBody>
                    <a:bodyPr/>
                    <a:lstStyle/>
                    <a:p>
                      <a:r>
                        <a:rPr lang="en-GB" dirty="0" smtClean="0"/>
                        <a:t>2024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335m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55m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16%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3289707"/>
                  </a:ext>
                </a:extLst>
              </a:tr>
            </a:tbl>
          </a:graphicData>
        </a:graphic>
      </p:graphicFrame>
      <p:sp>
        <p:nvSpPr>
          <p:cNvPr id="6" name="Content Placeholder 4"/>
          <p:cNvSpPr txBox="1">
            <a:spLocks/>
          </p:cNvSpPr>
          <p:nvPr/>
        </p:nvSpPr>
        <p:spPr>
          <a:xfrm>
            <a:off x="164593" y="3031957"/>
            <a:ext cx="11016754" cy="4090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First generation predominantly middle class…rising wages, secure work,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850200" y="3767328"/>
          <a:ext cx="4849048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4957">
                  <a:extLst>
                    <a:ext uri="{9D8B030D-6E8A-4147-A177-3AD203B41FA5}">
                      <a16:colId xmlns:a16="http://schemas.microsoft.com/office/drawing/2014/main" val="4195080413"/>
                    </a:ext>
                  </a:extLst>
                </a:gridCol>
                <a:gridCol w="3034091">
                  <a:extLst>
                    <a:ext uri="{9D8B030D-6E8A-4147-A177-3AD203B41FA5}">
                      <a16:colId xmlns:a16="http://schemas.microsoft.com/office/drawing/2014/main" val="1419128449"/>
                    </a:ext>
                  </a:extLst>
                </a:gridCol>
              </a:tblGrid>
              <a:tr h="300770">
                <a:tc>
                  <a:txBody>
                    <a:bodyPr/>
                    <a:lstStyle/>
                    <a:p>
                      <a:r>
                        <a:rPr lang="en-GB" dirty="0" smtClean="0"/>
                        <a:t>1900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30%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0730025"/>
                  </a:ext>
                </a:extLst>
              </a:tr>
              <a:tr h="300770">
                <a:tc>
                  <a:txBody>
                    <a:bodyPr/>
                    <a:lstStyle/>
                    <a:p>
                      <a:r>
                        <a:rPr lang="en-GB" dirty="0" smtClean="0"/>
                        <a:t>1940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40%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390653"/>
                  </a:ext>
                </a:extLst>
              </a:tr>
              <a:tr h="300770">
                <a:tc>
                  <a:txBody>
                    <a:bodyPr/>
                    <a:lstStyle/>
                    <a:p>
                      <a:r>
                        <a:rPr lang="en-GB" dirty="0" smtClean="0"/>
                        <a:t>1960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60%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5360372"/>
                  </a:ext>
                </a:extLst>
              </a:tr>
              <a:tr h="300770">
                <a:tc>
                  <a:txBody>
                    <a:bodyPr/>
                    <a:lstStyle/>
                    <a:p>
                      <a:r>
                        <a:rPr lang="en-GB" dirty="0" smtClean="0"/>
                        <a:t>1970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65%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158167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888958" y="6084931"/>
            <a:ext cx="852348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First generation subject to “new” thinking regarding child care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173736" y="4334257"/>
            <a:ext cx="11500906" cy="8778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Plenty of housing and at only 2 x earnings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with new 30 year fixed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rates mortgage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19472" y="3410712"/>
            <a:ext cx="2861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Middle Class Population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780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4" grpId="0" animBg="1"/>
      <p:bldP spid="8" grpId="0"/>
      <p:bldP spid="9" grpId="0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1183</Words>
  <Application>Microsoft Office PowerPoint</Application>
  <PresentationFormat>Widescreen</PresentationFormat>
  <Paragraphs>323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Century Gothic</vt:lpstr>
      <vt:lpstr>Wingdings 3</vt:lpstr>
      <vt:lpstr>Wisp</vt:lpstr>
      <vt:lpstr>PowerPoint Presentation</vt:lpstr>
      <vt:lpstr>Welcome to US History Talks</vt:lpstr>
      <vt:lpstr>Preview : Module 6: A Nation Adrift</vt:lpstr>
      <vt:lpstr>Talk 39: 1960’s US Culture &amp; Society</vt:lpstr>
      <vt:lpstr>Social Change by the numbers</vt:lpstr>
      <vt:lpstr>People 1960-1970</vt:lpstr>
      <vt:lpstr>Economics</vt:lpstr>
      <vt:lpstr>USA still the world economic superpower ………..….Europeans (except UK) catching up ………….Japan rising from the ashes</vt:lpstr>
      <vt:lpstr>Emergence of the “Baby boomers”</vt:lpstr>
      <vt:lpstr>Doctor Benjamin Spock (1903-1998)  </vt:lpstr>
      <vt:lpstr>Doctor Spock quotes </vt:lpstr>
      <vt:lpstr>A time of major changes in behaviour</vt:lpstr>
      <vt:lpstr>………..and Changing beliefs/ attitudes</vt:lpstr>
      <vt:lpstr>Cars, houses, looks and music</vt:lpstr>
      <vt:lpstr>New York Ladies 1961</vt:lpstr>
      <vt:lpstr>Teenagers 1961</vt:lpstr>
      <vt:lpstr>The business look 1960</vt:lpstr>
      <vt:lpstr>Teen agers 1960</vt:lpstr>
      <vt:lpstr>US teenagers 1962…”wholesome” and well dressed</vt:lpstr>
      <vt:lpstr>Waiting to attend concert 1968…different time</vt:lpstr>
      <vt:lpstr>Teenagers us high school 1969</vt:lpstr>
      <vt:lpstr>Students University of California Berkley 1968</vt:lpstr>
      <vt:lpstr>Business meeting 1969…Cleveland Ohio ….less formal with minorities and women present</vt:lpstr>
      <vt:lpstr>Happy shoppers 1969</vt:lpstr>
      <vt:lpstr>Cars</vt:lpstr>
      <vt:lpstr>Golden Age US Car Industry</vt:lpstr>
      <vt:lpstr>Automobile Industry 1960’s</vt:lpstr>
      <vt:lpstr>1963 Ford Galaxy</vt:lpstr>
      <vt:lpstr>1963 Chevrolet Stingray</vt:lpstr>
      <vt:lpstr>1965 Chevrolet Chevelle</vt:lpstr>
      <vt:lpstr>1968 Chevrolet Impala</vt:lpstr>
      <vt:lpstr>1969 Dodge Charger</vt:lpstr>
      <vt:lpstr>Volkswagen Beetle 1970 San Francisco</vt:lpstr>
      <vt:lpstr>Shape of things to come ….first Toyota Corolla's….introduced 1965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</dc:creator>
  <cp:lastModifiedBy>Stephen</cp:lastModifiedBy>
  <cp:revision>1</cp:revision>
  <dcterms:created xsi:type="dcterms:W3CDTF">2025-06-16T13:35:08Z</dcterms:created>
  <dcterms:modified xsi:type="dcterms:W3CDTF">2025-06-16T13:35:53Z</dcterms:modified>
</cp:coreProperties>
</file>